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7"/>
  </p:notesMasterIdLst>
  <p:sldIdLst>
    <p:sldId id="257" r:id="rId2"/>
    <p:sldId id="320" r:id="rId3"/>
    <p:sldId id="319" r:id="rId4"/>
    <p:sldId id="277" r:id="rId5"/>
    <p:sldId id="307" r:id="rId6"/>
    <p:sldId id="318" r:id="rId7"/>
    <p:sldId id="308" r:id="rId8"/>
    <p:sldId id="313" r:id="rId9"/>
    <p:sldId id="310" r:id="rId10"/>
    <p:sldId id="309" r:id="rId11"/>
    <p:sldId id="314" r:id="rId12"/>
    <p:sldId id="315" r:id="rId13"/>
    <p:sldId id="316" r:id="rId14"/>
    <p:sldId id="317" r:id="rId15"/>
    <p:sldId id="321" r:id="rId16"/>
  </p:sldIdLst>
  <p:sldSz cx="24382413" cy="13716000"/>
  <p:notesSz cx="6858000" cy="9144000"/>
  <p:defaultTextStyle>
    <a:defPPr>
      <a:defRPr lang="en-US"/>
    </a:defPPr>
    <a:lvl1pPr marL="0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2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7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3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2" algn="l" defTabSz="4571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966" userDrawn="1">
          <p15:clr>
            <a:srgbClr val="A4A3A4"/>
          </p15:clr>
        </p15:guide>
        <p15:guide id="3" pos="13123" userDrawn="1">
          <p15:clr>
            <a:srgbClr val="A4A3A4"/>
          </p15:clr>
        </p15:guide>
        <p15:guide id="4" orient="horz" pos="7813" userDrawn="1">
          <p15:clr>
            <a:srgbClr val="A4A3A4"/>
          </p15:clr>
        </p15:guide>
        <p15:guide id="6" pos="12533" userDrawn="1">
          <p15:clr>
            <a:srgbClr val="A4A3A4"/>
          </p15:clr>
        </p15:guide>
        <p15:guide id="7" orient="horz" pos="1871" userDrawn="1">
          <p15:clr>
            <a:srgbClr val="A4A3A4"/>
          </p15:clr>
        </p15:guide>
        <p15:guide id="8" orient="horz" pos="2415" userDrawn="1">
          <p15:clr>
            <a:srgbClr val="A4A3A4"/>
          </p15:clr>
        </p15:guide>
        <p15:guide id="9" pos="1511" userDrawn="1">
          <p15:clr>
            <a:srgbClr val="A4A3A4"/>
          </p15:clr>
        </p15:guide>
        <p15:guide id="10" orient="horz" pos="918" userDrawn="1">
          <p15:clr>
            <a:srgbClr val="A4A3A4"/>
          </p15:clr>
        </p15:guide>
        <p15:guide id="11" pos="3733" userDrawn="1">
          <p15:clr>
            <a:srgbClr val="A4A3A4"/>
          </p15:clr>
        </p15:guide>
        <p15:guide id="12" pos="115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234B"/>
    <a:srgbClr val="EDEBEE"/>
    <a:srgbClr val="7391FF"/>
    <a:srgbClr val="53585F"/>
    <a:srgbClr val="C8D7FF"/>
    <a:srgbClr val="19326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67"/>
    <p:restoredTop sz="94694"/>
  </p:normalViewPr>
  <p:slideViewPr>
    <p:cSldViewPr snapToObjects="1" showGuides="1">
      <p:cViewPr varScale="1">
        <p:scale>
          <a:sx n="63" d="100"/>
          <a:sy n="63" d="100"/>
        </p:scale>
        <p:origin x="130" y="82"/>
      </p:cViewPr>
      <p:guideLst>
        <p:guide pos="966"/>
        <p:guide pos="13123"/>
        <p:guide orient="horz" pos="7813"/>
        <p:guide pos="12533"/>
        <p:guide orient="horz" pos="1871"/>
        <p:guide orient="horz" pos="2415"/>
        <p:guide pos="1511"/>
        <p:guide orient="horz" pos="918"/>
        <p:guide pos="3733"/>
        <p:guide pos="115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DE991-7A49-904E-BA36-3E5C721CA6C9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2D8343-E445-374C-BDF8-84DEE5560B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4389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802" y="2244725"/>
            <a:ext cx="1828681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802" y="7204075"/>
            <a:ext cx="18286810" cy="331152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377" indent="0" algn="ctr">
              <a:buNone/>
              <a:defRPr sz="4000"/>
            </a:lvl2pPr>
            <a:lvl3pPr marL="1828756" indent="0" algn="ctr">
              <a:buNone/>
              <a:defRPr sz="3600"/>
            </a:lvl3pPr>
            <a:lvl4pPr marL="2743133" indent="0" algn="ctr">
              <a:buNone/>
              <a:defRPr sz="3200"/>
            </a:lvl4pPr>
            <a:lvl5pPr marL="3657507" indent="0" algn="ctr">
              <a:buNone/>
              <a:defRPr sz="3200"/>
            </a:lvl5pPr>
            <a:lvl6pPr marL="4571886" indent="0" algn="ctr">
              <a:buNone/>
              <a:defRPr sz="3200"/>
            </a:lvl6pPr>
            <a:lvl7pPr marL="5486263" indent="0" algn="ctr">
              <a:buNone/>
              <a:defRPr sz="3200"/>
            </a:lvl7pPr>
            <a:lvl8pPr marL="6400640" indent="0" algn="ctr">
              <a:buNone/>
              <a:defRPr sz="3200"/>
            </a:lvl8pPr>
            <a:lvl9pPr marL="7315017" indent="0" algn="ctr">
              <a:buNone/>
              <a:defRPr sz="3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76522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16150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8668" y="730255"/>
            <a:ext cx="5257458" cy="116236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295" y="730255"/>
            <a:ext cx="15467593" cy="116236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26473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41496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593" y="3419481"/>
            <a:ext cx="21029831" cy="5705475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593" y="9178928"/>
            <a:ext cx="21029831" cy="3000373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377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756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13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50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88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26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64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01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64815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291" y="3651251"/>
            <a:ext cx="10362526" cy="870267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3596" y="3651251"/>
            <a:ext cx="10362526" cy="870267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95403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7" y="730251"/>
            <a:ext cx="21029831" cy="26511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469" y="3362325"/>
            <a:ext cx="10314902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377" indent="0">
              <a:buNone/>
              <a:defRPr sz="4000" b="1"/>
            </a:lvl2pPr>
            <a:lvl3pPr marL="1828756" indent="0">
              <a:buNone/>
              <a:defRPr sz="3600" b="1"/>
            </a:lvl3pPr>
            <a:lvl4pPr marL="2743133" indent="0">
              <a:buNone/>
              <a:defRPr sz="3200" b="1"/>
            </a:lvl4pPr>
            <a:lvl5pPr marL="3657507" indent="0">
              <a:buNone/>
              <a:defRPr sz="3200" b="1"/>
            </a:lvl5pPr>
            <a:lvl6pPr marL="4571886" indent="0">
              <a:buNone/>
              <a:defRPr sz="3200" b="1"/>
            </a:lvl6pPr>
            <a:lvl7pPr marL="5486263" indent="0">
              <a:buNone/>
              <a:defRPr sz="3200" b="1"/>
            </a:lvl7pPr>
            <a:lvl8pPr marL="6400640" indent="0">
              <a:buNone/>
              <a:defRPr sz="3200" b="1"/>
            </a:lvl8pPr>
            <a:lvl9pPr marL="7315017" indent="0">
              <a:buNone/>
              <a:defRPr sz="3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469" y="5010153"/>
            <a:ext cx="10314902" cy="73691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3601" y="3362325"/>
            <a:ext cx="10365701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377" indent="0">
              <a:buNone/>
              <a:defRPr sz="4000" b="1"/>
            </a:lvl2pPr>
            <a:lvl3pPr marL="1828756" indent="0">
              <a:buNone/>
              <a:defRPr sz="3600" b="1"/>
            </a:lvl3pPr>
            <a:lvl4pPr marL="2743133" indent="0">
              <a:buNone/>
              <a:defRPr sz="3200" b="1"/>
            </a:lvl4pPr>
            <a:lvl5pPr marL="3657507" indent="0">
              <a:buNone/>
              <a:defRPr sz="3200" b="1"/>
            </a:lvl5pPr>
            <a:lvl6pPr marL="4571886" indent="0">
              <a:buNone/>
              <a:defRPr sz="3200" b="1"/>
            </a:lvl6pPr>
            <a:lvl7pPr marL="5486263" indent="0">
              <a:buNone/>
              <a:defRPr sz="3200" b="1"/>
            </a:lvl7pPr>
            <a:lvl8pPr marL="6400640" indent="0">
              <a:buNone/>
              <a:defRPr sz="3200" b="1"/>
            </a:lvl8pPr>
            <a:lvl9pPr marL="7315017" indent="0">
              <a:buNone/>
              <a:defRPr sz="3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3601" y="5010153"/>
            <a:ext cx="10365701" cy="73691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66551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1151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4611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7" y="914400"/>
            <a:ext cx="7863963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5701" y="1974855"/>
            <a:ext cx="12343597" cy="9747251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467" y="4114801"/>
            <a:ext cx="7863963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377" indent="0">
              <a:buNone/>
              <a:defRPr sz="2800"/>
            </a:lvl2pPr>
            <a:lvl3pPr marL="1828756" indent="0">
              <a:buNone/>
              <a:defRPr sz="2400"/>
            </a:lvl3pPr>
            <a:lvl4pPr marL="2743133" indent="0">
              <a:buNone/>
              <a:defRPr sz="2000"/>
            </a:lvl4pPr>
            <a:lvl5pPr marL="3657507" indent="0">
              <a:buNone/>
              <a:defRPr sz="2000"/>
            </a:lvl5pPr>
            <a:lvl6pPr marL="4571886" indent="0">
              <a:buNone/>
              <a:defRPr sz="2000"/>
            </a:lvl6pPr>
            <a:lvl7pPr marL="5486263" indent="0">
              <a:buNone/>
              <a:defRPr sz="2000"/>
            </a:lvl7pPr>
            <a:lvl8pPr marL="6400640" indent="0">
              <a:buNone/>
              <a:defRPr sz="2000"/>
            </a:lvl8pPr>
            <a:lvl9pPr marL="7315017" indent="0">
              <a:buNone/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27026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7" y="914400"/>
            <a:ext cx="7863963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5701" y="1974855"/>
            <a:ext cx="12343597" cy="9747251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377" indent="0">
              <a:buNone/>
              <a:defRPr sz="5600"/>
            </a:lvl2pPr>
            <a:lvl3pPr marL="1828756" indent="0">
              <a:buNone/>
              <a:defRPr sz="4800"/>
            </a:lvl3pPr>
            <a:lvl4pPr marL="2743133" indent="0">
              <a:buNone/>
              <a:defRPr sz="4000"/>
            </a:lvl4pPr>
            <a:lvl5pPr marL="3657507" indent="0">
              <a:buNone/>
              <a:defRPr sz="4000"/>
            </a:lvl5pPr>
            <a:lvl6pPr marL="4571886" indent="0">
              <a:buNone/>
              <a:defRPr sz="4000"/>
            </a:lvl6pPr>
            <a:lvl7pPr marL="5486263" indent="0">
              <a:buNone/>
              <a:defRPr sz="4000"/>
            </a:lvl7pPr>
            <a:lvl8pPr marL="6400640" indent="0">
              <a:buNone/>
              <a:defRPr sz="4000"/>
            </a:lvl8pPr>
            <a:lvl9pPr marL="7315017" indent="0">
              <a:buNone/>
              <a:defRPr sz="4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467" y="4114801"/>
            <a:ext cx="7863963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377" indent="0">
              <a:buNone/>
              <a:defRPr sz="2800"/>
            </a:lvl2pPr>
            <a:lvl3pPr marL="1828756" indent="0">
              <a:buNone/>
              <a:defRPr sz="2400"/>
            </a:lvl3pPr>
            <a:lvl4pPr marL="2743133" indent="0">
              <a:buNone/>
              <a:defRPr sz="2000"/>
            </a:lvl4pPr>
            <a:lvl5pPr marL="3657507" indent="0">
              <a:buNone/>
              <a:defRPr sz="2000"/>
            </a:lvl5pPr>
            <a:lvl6pPr marL="4571886" indent="0">
              <a:buNone/>
              <a:defRPr sz="2000"/>
            </a:lvl6pPr>
            <a:lvl7pPr marL="5486263" indent="0">
              <a:buNone/>
              <a:defRPr sz="2000"/>
            </a:lvl7pPr>
            <a:lvl8pPr marL="6400640" indent="0">
              <a:buNone/>
              <a:defRPr sz="2000"/>
            </a:lvl8pPr>
            <a:lvl9pPr marL="7315017" indent="0">
              <a:buNone/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8185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291" y="730251"/>
            <a:ext cx="21029831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291" y="3651251"/>
            <a:ext cx="21029831" cy="8702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291" y="12712701"/>
            <a:ext cx="5486043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1F041-D29B-8C4F-81D4-F6B9816EE8A8}" type="datetimeFigureOut">
              <a:rPr kumimoji="1" lang="ko-Kore-KR" altLang="en-US" smtClean="0"/>
              <a:t>07/31/2021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6675" y="12712701"/>
            <a:ext cx="8229064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0079" y="12712701"/>
            <a:ext cx="5486043" cy="730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E7D0AE-CE45-9045-B968-3AEE8CF2C4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49789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828756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7" indent="-457187" algn="l" defTabSz="1828756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66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943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320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697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076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453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827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206" indent="-457187" algn="l" defTabSz="18287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56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133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507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886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263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640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017" algn="l" defTabSz="1828756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hyperlink" Target="https://namu.wiki/" TargetMode="External"/><Relationship Id="rId4" Type="http://schemas.openxmlformats.org/officeDocument/2006/relationships/hyperlink" Target="https://starcraft.com/ko-kr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19">
            <a:extLst>
              <a:ext uri="{FF2B5EF4-FFF2-40B4-BE49-F238E27FC236}">
                <a16:creationId xmlns:a16="http://schemas.microsoft.com/office/drawing/2014/main" id="{D1DA626E-FE1D-3748-8C05-FF0A3F27A833}"/>
              </a:ext>
            </a:extLst>
          </p:cNvPr>
          <p:cNvSpPr/>
          <p:nvPr/>
        </p:nvSpPr>
        <p:spPr>
          <a:xfrm>
            <a:off x="2413000" y="3689648"/>
            <a:ext cx="17526000" cy="1872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algn="r">
              <a:defRPr sz="7500" spc="-75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Chapter </a:t>
            </a:r>
            <a:r>
              <a:rPr lang="en-US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04. </a:t>
            </a:r>
            <a:r>
              <a:rPr lang="ko-KR" altLang="en-US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클래스</a:t>
            </a:r>
            <a:endParaRPr b="1" dirty="0">
              <a:latin typeface="SpoqaHanSans-Bold" panose="020B0500000000000000" pitchFamily="34" charset="-128"/>
              <a:ea typeface="SpoqaHanSans-Bold" panose="020B0500000000000000" pitchFamily="34" charset="-128"/>
            </a:endParaRPr>
          </a:p>
          <a:p>
            <a:pPr algn="r">
              <a:defRPr sz="4000" spc="-3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b="1" dirty="0">
                <a:solidFill>
                  <a:srgbClr val="ED234B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01.</a:t>
            </a:r>
            <a:r>
              <a:rPr b="1" dirty="0">
                <a:solidFill>
                  <a:srgbClr val="ED234B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 </a:t>
            </a:r>
            <a:r>
              <a:rPr lang="ko-KR" altLang="en-US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클래스와 객체</a:t>
            </a:r>
            <a:endParaRPr b="1" dirty="0">
              <a:latin typeface="SpoqaHanSans-Bold" panose="020B0500000000000000" pitchFamily="34" charset="-128"/>
              <a:ea typeface="SpoqaHanSans-Bold" panose="020B0500000000000000" pitchFamily="34" charset="-128"/>
            </a:endParaRPr>
          </a:p>
        </p:txBody>
      </p:sp>
      <p:sp>
        <p:nvSpPr>
          <p:cNvPr id="7" name="슬라이드 번호 개체 틀 4">
            <a:extLst>
              <a:ext uri="{FF2B5EF4-FFF2-40B4-BE49-F238E27FC236}">
                <a16:creationId xmlns:a16="http://schemas.microsoft.com/office/drawing/2014/main" id="{C1876509-6B89-0241-B5AC-8FBEDEDE6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1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3519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객체 만들기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398118" y="4656334"/>
            <a:ext cx="6120680" cy="848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4000" dirty="0">
                <a:solidFill>
                  <a:schemeClr val="accent1"/>
                </a:solidFill>
              </a:rPr>
              <a:t>인스턴스</a:t>
            </a:r>
            <a:r>
              <a:rPr lang="ko-KR" altLang="en-US" sz="4000" dirty="0"/>
              <a:t> </a:t>
            </a:r>
            <a:r>
              <a:rPr lang="en-US" altLang="ko-KR" sz="4000" dirty="0"/>
              <a:t>= </a:t>
            </a:r>
            <a:r>
              <a:rPr lang="ko-KR" altLang="en-US" sz="4000" dirty="0"/>
              <a:t>클래스이름</a:t>
            </a:r>
            <a:r>
              <a:rPr lang="en-US" altLang="ko-KR" sz="4000" dirty="0"/>
              <a:t>()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10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sp>
        <p:nvSpPr>
          <p:cNvPr id="7" name="Shape 133">
            <a:extLst>
              <a:ext uri="{FF2B5EF4-FFF2-40B4-BE49-F238E27FC236}">
                <a16:creationId xmlns:a16="http://schemas.microsoft.com/office/drawing/2014/main" id="{A9D3A5ED-4209-42C8-A532-3EEBB4A684BE}"/>
              </a:ext>
            </a:extLst>
          </p:cNvPr>
          <p:cNvSpPr/>
          <p:nvPr/>
        </p:nvSpPr>
        <p:spPr>
          <a:xfrm>
            <a:off x="9958958" y="4714158"/>
            <a:ext cx="7200800" cy="853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zealot </a:t>
            </a:r>
            <a:r>
              <a:rPr lang="en-US" altLang="ko-KR" sz="4000" dirty="0"/>
              <a:t>= Unit()</a:t>
            </a:r>
          </a:p>
        </p:txBody>
      </p:sp>
    </p:spTree>
    <p:extLst>
      <p:ext uri="{BB962C8B-B14F-4D97-AF65-F5344CB8AC3E}">
        <p14:creationId xmlns:p14="http://schemas.microsoft.com/office/powerpoint/2010/main" val="72131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속성 추가하기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398118" y="3761656"/>
            <a:ext cx="12472144" cy="951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dirty="0"/>
              <a:t>Unit</a:t>
            </a:r>
            <a:r>
              <a:rPr lang="ko-KR" altLang="en-US" dirty="0"/>
              <a:t>클래스에 속성을 추가해 봅시다</a:t>
            </a:r>
            <a:r>
              <a:rPr lang="en-US" altLang="ko-KR" dirty="0"/>
              <a:t>.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11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sp>
        <p:nvSpPr>
          <p:cNvPr id="7" name="Shape 133">
            <a:extLst>
              <a:ext uri="{FF2B5EF4-FFF2-40B4-BE49-F238E27FC236}">
                <a16:creationId xmlns:a16="http://schemas.microsoft.com/office/drawing/2014/main" id="{A2385C15-DFC3-4102-BE71-3F7BDA1CBC18}"/>
              </a:ext>
            </a:extLst>
          </p:cNvPr>
          <p:cNvSpPr/>
          <p:nvPr/>
        </p:nvSpPr>
        <p:spPr>
          <a:xfrm>
            <a:off x="3046190" y="5417840"/>
            <a:ext cx="10009112" cy="4680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class Unit: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		def </a:t>
            </a:r>
            <a:r>
              <a:rPr lang="en-US" altLang="ko-KR" sz="4000" dirty="0"/>
              <a:t>__</a:t>
            </a:r>
            <a:r>
              <a:rPr lang="en-US" altLang="ko-KR" sz="4000" dirty="0" err="1"/>
              <a:t>init</a:t>
            </a:r>
            <a:r>
              <a:rPr lang="en-US" altLang="ko-KR" sz="4000" dirty="0"/>
              <a:t>__</a:t>
            </a:r>
            <a:r>
              <a:rPr lang="en-US" altLang="ko-KR" sz="4000" dirty="0">
                <a:solidFill>
                  <a:schemeClr val="accent1"/>
                </a:solidFill>
              </a:rPr>
              <a:t>(self, name, hp, shield, </a:t>
            </a:r>
            <a:r>
              <a:rPr lang="en-US" altLang="ko-KR" sz="4000" dirty="0" err="1">
                <a:solidFill>
                  <a:schemeClr val="accent1"/>
                </a:solidFill>
              </a:rPr>
              <a:t>demage</a:t>
            </a:r>
            <a:r>
              <a:rPr lang="en-US" altLang="ko-KR" sz="4000" dirty="0">
                <a:solidFill>
                  <a:schemeClr val="accent1"/>
                </a:solidFill>
              </a:rPr>
              <a:t>):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				</a:t>
            </a:r>
            <a:r>
              <a:rPr lang="en-US" altLang="ko-KR" sz="4000" dirty="0"/>
              <a:t>self.name = name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	</a:t>
            </a:r>
            <a:r>
              <a:rPr lang="en-US" altLang="ko-KR" sz="4000" dirty="0" err="1"/>
              <a:t>self.hp</a:t>
            </a:r>
            <a:r>
              <a:rPr lang="en-US" altLang="ko-KR" sz="4000" dirty="0"/>
              <a:t> = hp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	</a:t>
            </a:r>
            <a:r>
              <a:rPr lang="en-US" altLang="ko-KR" sz="4000" dirty="0" err="1"/>
              <a:t>self.shield</a:t>
            </a:r>
            <a:r>
              <a:rPr lang="en-US" altLang="ko-KR" sz="4000" dirty="0"/>
              <a:t> = shield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	</a:t>
            </a:r>
            <a:r>
              <a:rPr lang="en-US" altLang="ko-KR" sz="4000" dirty="0" err="1"/>
              <a:t>self.demage</a:t>
            </a:r>
            <a:r>
              <a:rPr lang="en-US" altLang="ko-KR" sz="4000" dirty="0"/>
              <a:t> = </a:t>
            </a:r>
            <a:r>
              <a:rPr lang="en-US" altLang="ko-KR" sz="4000" dirty="0" err="1"/>
              <a:t>demage</a:t>
            </a:r>
            <a:endParaRPr lang="en-US" altLang="ko-KR" sz="4000" dirty="0"/>
          </a:p>
        </p:txBody>
      </p:sp>
      <p:sp>
        <p:nvSpPr>
          <p:cNvPr id="8" name="Shape 133">
            <a:extLst>
              <a:ext uri="{FF2B5EF4-FFF2-40B4-BE49-F238E27FC236}">
                <a16:creationId xmlns:a16="http://schemas.microsoft.com/office/drawing/2014/main" id="{71E76024-6716-47B0-97F8-C6EB86FFEC27}"/>
              </a:ext>
            </a:extLst>
          </p:cNvPr>
          <p:cNvSpPr/>
          <p:nvPr/>
        </p:nvSpPr>
        <p:spPr>
          <a:xfrm>
            <a:off x="14912750" y="4553744"/>
            <a:ext cx="12472144" cy="53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</a:t>
            </a:r>
          </a:p>
          <a:p>
            <a:pPr marL="742950" indent="-742950" defTabSz="457200">
              <a:lnSpc>
                <a:spcPct val="150000"/>
              </a:lnSpc>
              <a:spcAft>
                <a:spcPts val="1500"/>
              </a:spcAft>
              <a:buFontTx/>
              <a:buAutoNum type="circleNumDbPlain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4000" dirty="0"/>
              <a:t>이름</a:t>
            </a:r>
            <a:endParaRPr lang="en-US" altLang="ko-KR" sz="4000" dirty="0"/>
          </a:p>
          <a:p>
            <a:pPr marL="742950" indent="-742950" defTabSz="457200">
              <a:lnSpc>
                <a:spcPct val="150000"/>
              </a:lnSpc>
              <a:spcAft>
                <a:spcPts val="1500"/>
              </a:spcAft>
              <a:buFontTx/>
              <a:buAutoNum type="circleNumDbPlain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4000" dirty="0"/>
              <a:t>체력</a:t>
            </a:r>
            <a:endParaRPr lang="en-US" altLang="ko-KR" sz="4000" dirty="0"/>
          </a:p>
          <a:p>
            <a:pPr marL="742950" indent="-742950" defTabSz="457200">
              <a:lnSpc>
                <a:spcPct val="150000"/>
              </a:lnSpc>
              <a:spcAft>
                <a:spcPts val="1500"/>
              </a:spcAft>
              <a:buFontTx/>
              <a:buAutoNum type="circleNumDbPlain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4000" dirty="0"/>
              <a:t>방어막</a:t>
            </a:r>
            <a:endParaRPr lang="en-US" altLang="ko-KR" sz="4000" dirty="0"/>
          </a:p>
          <a:p>
            <a:pPr marL="742950" indent="-742950" defTabSz="457200">
              <a:lnSpc>
                <a:spcPct val="150000"/>
              </a:lnSpc>
              <a:spcAft>
                <a:spcPts val="1500"/>
              </a:spcAft>
              <a:buFontTx/>
              <a:buAutoNum type="circleNumDbPlain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4000" dirty="0"/>
              <a:t>공격력</a:t>
            </a:r>
            <a:endParaRPr lang="en-US" altLang="ko-KR" sz="4000" dirty="0"/>
          </a:p>
        </p:txBody>
      </p:sp>
      <p:sp>
        <p:nvSpPr>
          <p:cNvPr id="9" name="Shape 133">
            <a:extLst>
              <a:ext uri="{FF2B5EF4-FFF2-40B4-BE49-F238E27FC236}">
                <a16:creationId xmlns:a16="http://schemas.microsoft.com/office/drawing/2014/main" id="{699760C9-5358-4C20-9BB3-88ED5B7A198C}"/>
              </a:ext>
            </a:extLst>
          </p:cNvPr>
          <p:cNvSpPr/>
          <p:nvPr/>
        </p:nvSpPr>
        <p:spPr>
          <a:xfrm>
            <a:off x="3090540" y="10890448"/>
            <a:ext cx="9100666" cy="3064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probe = Unit("</a:t>
            </a:r>
            <a:r>
              <a:rPr lang="ko-KR" altLang="en-US" sz="4000" dirty="0" err="1"/>
              <a:t>프로브</a:t>
            </a:r>
            <a:r>
              <a:rPr lang="en-US" altLang="ko-KR" sz="4000" dirty="0"/>
              <a:t>", 20, 20, 5)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zealot = Unit("</a:t>
            </a:r>
            <a:r>
              <a:rPr lang="ko-KR" altLang="en-US" sz="4000" dirty="0" err="1"/>
              <a:t>질럿</a:t>
            </a:r>
            <a:r>
              <a:rPr lang="en-US" altLang="ko-KR" sz="4000" dirty="0"/>
              <a:t>", 100, 60, 16)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dragoon = Unit("</a:t>
            </a:r>
            <a:r>
              <a:rPr lang="ko-KR" altLang="en-US" sz="4000" dirty="0" err="1"/>
              <a:t>드라군</a:t>
            </a:r>
            <a:r>
              <a:rPr lang="en-US" altLang="ko-KR" sz="4000" dirty="0"/>
              <a:t>", 100, 80, 20)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sz="4000" dirty="0"/>
          </a:p>
        </p:txBody>
      </p:sp>
      <p:pic>
        <p:nvPicPr>
          <p:cNvPr id="1026" name="Picture 2" descr="탐사정 - 나무위키">
            <a:extLst>
              <a:ext uri="{FF2B5EF4-FFF2-40B4-BE49-F238E27FC236}">
                <a16:creationId xmlns:a16="http://schemas.microsoft.com/office/drawing/2014/main" id="{FEBD3563-48BA-4DE4-8E13-D6C06261E47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3461" y="10458459"/>
            <a:ext cx="21336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광전사(스타크래프트 시리즈) - 나무위키">
            <a:extLst>
              <a:ext uri="{FF2B5EF4-FFF2-40B4-BE49-F238E27FC236}">
                <a16:creationId xmlns:a16="http://schemas.microsoft.com/office/drawing/2014/main" id="{9BFE34EF-2E45-43BF-99CD-A05308F39D9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6548" y="10458459"/>
            <a:ext cx="2788681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3FED358-CB28-49DE-A3C7-80E92722FB3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63123" y="10458459"/>
            <a:ext cx="28575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4316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메서드 추가하기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398118" y="3761656"/>
            <a:ext cx="12472144" cy="951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dirty="0"/>
              <a:t>Unit </a:t>
            </a:r>
            <a:r>
              <a:rPr lang="ko-KR" altLang="en-US" dirty="0"/>
              <a:t>클래스에 메서드를 추가해 봅시다</a:t>
            </a:r>
            <a:r>
              <a:rPr lang="en-US" altLang="ko-KR" dirty="0"/>
              <a:t>.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12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sp>
        <p:nvSpPr>
          <p:cNvPr id="8" name="Shape 133">
            <a:extLst>
              <a:ext uri="{FF2B5EF4-FFF2-40B4-BE49-F238E27FC236}">
                <a16:creationId xmlns:a16="http://schemas.microsoft.com/office/drawing/2014/main" id="{71E76024-6716-47B0-97F8-C6EB86FFEC27}"/>
              </a:ext>
            </a:extLst>
          </p:cNvPr>
          <p:cNvSpPr/>
          <p:nvPr/>
        </p:nvSpPr>
        <p:spPr>
          <a:xfrm>
            <a:off x="14912750" y="4553744"/>
            <a:ext cx="12472144" cy="1964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</a:t>
            </a:r>
          </a:p>
          <a:p>
            <a:pPr marL="742950" indent="-742950" defTabSz="457200">
              <a:lnSpc>
                <a:spcPct val="150000"/>
              </a:lnSpc>
              <a:spcAft>
                <a:spcPts val="1500"/>
              </a:spcAft>
              <a:buFontTx/>
              <a:buAutoNum type="circleNumDbPlain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4000" dirty="0">
                <a:solidFill>
                  <a:schemeClr val="accent1"/>
                </a:solidFill>
              </a:rPr>
              <a:t>정보 출력하기</a:t>
            </a:r>
            <a:endParaRPr lang="en-US" altLang="ko-KR" sz="4000" dirty="0">
              <a:solidFill>
                <a:schemeClr val="accent1"/>
              </a:solidFill>
            </a:endParaRPr>
          </a:p>
        </p:txBody>
      </p:sp>
      <p:sp>
        <p:nvSpPr>
          <p:cNvPr id="10" name="Shape 133">
            <a:extLst>
              <a:ext uri="{FF2B5EF4-FFF2-40B4-BE49-F238E27FC236}">
                <a16:creationId xmlns:a16="http://schemas.microsoft.com/office/drawing/2014/main" id="{1E910AB4-B0E1-49E3-8CCF-2F773D845A94}"/>
              </a:ext>
            </a:extLst>
          </p:cNvPr>
          <p:cNvSpPr/>
          <p:nvPr/>
        </p:nvSpPr>
        <p:spPr>
          <a:xfrm>
            <a:off x="3046190" y="5417840"/>
            <a:ext cx="10009112" cy="4680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class Unit: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		def </a:t>
            </a:r>
            <a:r>
              <a:rPr lang="en-US" altLang="ko-KR" sz="4000" dirty="0"/>
              <a:t>__</a:t>
            </a:r>
            <a:r>
              <a:rPr lang="en-US" altLang="ko-KR" sz="4000" dirty="0" err="1"/>
              <a:t>init</a:t>
            </a:r>
            <a:r>
              <a:rPr lang="en-US" altLang="ko-KR" sz="4000" dirty="0"/>
              <a:t>__</a:t>
            </a:r>
            <a:r>
              <a:rPr lang="en-US" altLang="ko-KR" sz="4000" dirty="0">
                <a:solidFill>
                  <a:schemeClr val="accent1"/>
                </a:solidFill>
              </a:rPr>
              <a:t>(self, name, hp, shield, </a:t>
            </a:r>
            <a:r>
              <a:rPr lang="en-US" altLang="ko-KR" sz="4000" dirty="0" err="1">
                <a:solidFill>
                  <a:schemeClr val="accent1"/>
                </a:solidFill>
              </a:rPr>
              <a:t>demage</a:t>
            </a:r>
            <a:r>
              <a:rPr lang="en-US" altLang="ko-KR" sz="4000" dirty="0">
                <a:solidFill>
                  <a:schemeClr val="accent1"/>
                </a:solidFill>
              </a:rPr>
              <a:t>):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				</a:t>
            </a:r>
            <a:r>
              <a:rPr lang="en-US" altLang="ko-KR" sz="4000" dirty="0"/>
              <a:t>self.name = name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	</a:t>
            </a:r>
            <a:r>
              <a:rPr lang="en-US" altLang="ko-KR" sz="4000" dirty="0" err="1"/>
              <a:t>self.hp</a:t>
            </a:r>
            <a:r>
              <a:rPr lang="en-US" altLang="ko-KR" sz="4000" dirty="0"/>
              <a:t> = hp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	</a:t>
            </a:r>
            <a:r>
              <a:rPr lang="en-US" altLang="ko-KR" sz="4000" dirty="0" err="1"/>
              <a:t>self.shield</a:t>
            </a:r>
            <a:r>
              <a:rPr lang="en-US" altLang="ko-KR" sz="4000" dirty="0"/>
              <a:t> = shield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	</a:t>
            </a:r>
            <a:r>
              <a:rPr lang="en-US" altLang="ko-KR" sz="4000" dirty="0" err="1"/>
              <a:t>self.demage</a:t>
            </a:r>
            <a:r>
              <a:rPr lang="en-US" altLang="ko-KR" sz="4000" dirty="0"/>
              <a:t> = </a:t>
            </a:r>
            <a:r>
              <a:rPr lang="en-US" altLang="ko-KR" sz="4000" dirty="0" err="1"/>
              <a:t>demage</a:t>
            </a:r>
            <a:endParaRPr lang="en-US" altLang="ko-KR" sz="4000" dirty="0"/>
          </a:p>
        </p:txBody>
      </p:sp>
      <p:sp>
        <p:nvSpPr>
          <p:cNvPr id="11" name="Shape 133">
            <a:extLst>
              <a:ext uri="{FF2B5EF4-FFF2-40B4-BE49-F238E27FC236}">
                <a16:creationId xmlns:a16="http://schemas.microsoft.com/office/drawing/2014/main" id="{8F95EA6C-5D11-495B-BB53-EE96A400C551}"/>
              </a:ext>
            </a:extLst>
          </p:cNvPr>
          <p:cNvSpPr/>
          <p:nvPr/>
        </p:nvSpPr>
        <p:spPr>
          <a:xfrm>
            <a:off x="3090540" y="10890448"/>
            <a:ext cx="9100666" cy="3064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probe = Unit("</a:t>
            </a:r>
            <a:r>
              <a:rPr lang="ko-KR" altLang="en-US" sz="4000" dirty="0" err="1"/>
              <a:t>프로브</a:t>
            </a:r>
            <a:r>
              <a:rPr lang="en-US" altLang="ko-KR" sz="4000" dirty="0"/>
              <a:t>", 20, 20, 5)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zealot = Unit("</a:t>
            </a:r>
            <a:r>
              <a:rPr lang="ko-KR" altLang="en-US" sz="4000" dirty="0" err="1"/>
              <a:t>질럿</a:t>
            </a:r>
            <a:r>
              <a:rPr lang="en-US" altLang="ko-KR" sz="4000" dirty="0"/>
              <a:t>", 100, 60, 16)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dragoon = Unit("</a:t>
            </a:r>
            <a:r>
              <a:rPr lang="ko-KR" altLang="en-US" sz="4000" dirty="0" err="1"/>
              <a:t>드라군</a:t>
            </a:r>
            <a:r>
              <a:rPr lang="en-US" altLang="ko-KR" sz="4000" dirty="0"/>
              <a:t>", 100, 80, 20)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sz="4000" dirty="0"/>
          </a:p>
        </p:txBody>
      </p:sp>
    </p:spTree>
    <p:extLst>
      <p:ext uri="{BB962C8B-B14F-4D97-AF65-F5344CB8AC3E}">
        <p14:creationId xmlns:p14="http://schemas.microsoft.com/office/powerpoint/2010/main" val="585603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메서드 추가하기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13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sp>
        <p:nvSpPr>
          <p:cNvPr id="7" name="Shape 133">
            <a:extLst>
              <a:ext uri="{FF2B5EF4-FFF2-40B4-BE49-F238E27FC236}">
                <a16:creationId xmlns:a16="http://schemas.microsoft.com/office/drawing/2014/main" id="{A2385C15-DFC3-4102-BE71-3F7BDA1CBC18}"/>
              </a:ext>
            </a:extLst>
          </p:cNvPr>
          <p:cNvSpPr/>
          <p:nvPr/>
        </p:nvSpPr>
        <p:spPr>
          <a:xfrm>
            <a:off x="2974182" y="3394248"/>
            <a:ext cx="20162240" cy="6296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class Unit: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		def </a:t>
            </a:r>
            <a:r>
              <a:rPr lang="en-US" altLang="ko-KR" sz="4000" dirty="0"/>
              <a:t>__</a:t>
            </a:r>
            <a:r>
              <a:rPr lang="en-US" altLang="ko-KR" sz="4000" dirty="0" err="1"/>
              <a:t>init</a:t>
            </a:r>
            <a:r>
              <a:rPr lang="en-US" altLang="ko-KR" sz="4000" dirty="0"/>
              <a:t>__</a:t>
            </a:r>
            <a:r>
              <a:rPr lang="en-US" altLang="ko-KR" sz="4000" dirty="0">
                <a:solidFill>
                  <a:schemeClr val="accent1"/>
                </a:solidFill>
              </a:rPr>
              <a:t>(self, name, hp, shield, </a:t>
            </a:r>
            <a:r>
              <a:rPr lang="en-US" altLang="ko-KR" sz="4000" dirty="0" err="1">
                <a:solidFill>
                  <a:schemeClr val="accent1"/>
                </a:solidFill>
              </a:rPr>
              <a:t>demage</a:t>
            </a:r>
            <a:r>
              <a:rPr lang="en-US" altLang="ko-KR" sz="4000" dirty="0">
                <a:solidFill>
                  <a:schemeClr val="accent1"/>
                </a:solidFill>
              </a:rPr>
              <a:t>):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				</a:t>
            </a:r>
            <a:r>
              <a:rPr lang="en-US" altLang="ko-KR" sz="4000" dirty="0"/>
              <a:t>self.name = name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	</a:t>
            </a:r>
            <a:r>
              <a:rPr lang="en-US" altLang="ko-KR" sz="4000" dirty="0" err="1"/>
              <a:t>self.hp</a:t>
            </a:r>
            <a:r>
              <a:rPr lang="en-US" altLang="ko-KR" sz="4000" dirty="0"/>
              <a:t> = hp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	</a:t>
            </a:r>
            <a:r>
              <a:rPr lang="en-US" altLang="ko-KR" sz="4000" dirty="0" err="1"/>
              <a:t>self.shield</a:t>
            </a:r>
            <a:r>
              <a:rPr lang="en-US" altLang="ko-KR" sz="4000" dirty="0"/>
              <a:t> = shield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	</a:t>
            </a:r>
            <a:r>
              <a:rPr lang="en-US" altLang="ko-KR" sz="4000" dirty="0" err="1"/>
              <a:t>self.demage</a:t>
            </a:r>
            <a:r>
              <a:rPr lang="en-US" altLang="ko-KR" sz="4000" dirty="0"/>
              <a:t> = </a:t>
            </a:r>
            <a:r>
              <a:rPr lang="en-US" altLang="ko-KR" sz="4000" dirty="0" err="1"/>
              <a:t>demage</a:t>
            </a:r>
            <a:endParaRPr lang="en-US" altLang="ko-KR" sz="4000" dirty="0"/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</a:t>
            </a:r>
            <a:r>
              <a:rPr lang="en-US" altLang="ko-KR" sz="4000" dirty="0">
                <a:solidFill>
                  <a:schemeClr val="accent1"/>
                </a:solidFill>
              </a:rPr>
              <a:t>def</a:t>
            </a:r>
            <a:r>
              <a:rPr lang="en-US" altLang="ko-KR" sz="4000" dirty="0"/>
              <a:t> __str__(self):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				print(f"[{self.name}] </a:t>
            </a:r>
            <a:r>
              <a:rPr lang="ko-KR" altLang="en-US" sz="4000" dirty="0"/>
              <a:t>체력 </a:t>
            </a:r>
            <a:r>
              <a:rPr lang="en-US" altLang="ko-KR" sz="4000" dirty="0"/>
              <a:t>: {</a:t>
            </a:r>
            <a:r>
              <a:rPr lang="en-US" altLang="ko-KR" sz="4000" dirty="0" err="1"/>
              <a:t>self.hp</a:t>
            </a:r>
            <a:r>
              <a:rPr lang="en-US" altLang="ko-KR" sz="4000" dirty="0"/>
              <a:t>} </a:t>
            </a:r>
            <a:r>
              <a:rPr lang="ko-KR" altLang="en-US" sz="4000" dirty="0" err="1"/>
              <a:t>실드</a:t>
            </a:r>
            <a:r>
              <a:rPr lang="ko-KR" altLang="en-US" sz="4000" dirty="0"/>
              <a:t> </a:t>
            </a:r>
            <a:r>
              <a:rPr lang="en-US" altLang="ko-KR" sz="4000" dirty="0"/>
              <a:t>: {</a:t>
            </a:r>
            <a:r>
              <a:rPr lang="en-US" altLang="ko-KR" sz="4000" dirty="0" err="1"/>
              <a:t>self.shield</a:t>
            </a:r>
            <a:r>
              <a:rPr lang="en-US" altLang="ko-KR" sz="4000" dirty="0"/>
              <a:t>} </a:t>
            </a:r>
            <a:r>
              <a:rPr lang="ko-KR" altLang="en-US" sz="4000" dirty="0"/>
              <a:t>공격력 </a:t>
            </a:r>
            <a:r>
              <a:rPr lang="en-US" altLang="ko-KR" sz="4000" dirty="0"/>
              <a:t>: {</a:t>
            </a:r>
            <a:r>
              <a:rPr lang="en-US" altLang="ko-KR" sz="4000" dirty="0" err="1"/>
              <a:t>self.demage</a:t>
            </a:r>
            <a:r>
              <a:rPr lang="en-US" altLang="ko-KR" sz="4000" dirty="0"/>
              <a:t>}")</a:t>
            </a:r>
          </a:p>
        </p:txBody>
      </p:sp>
      <p:sp>
        <p:nvSpPr>
          <p:cNvPr id="9" name="Shape 133">
            <a:extLst>
              <a:ext uri="{FF2B5EF4-FFF2-40B4-BE49-F238E27FC236}">
                <a16:creationId xmlns:a16="http://schemas.microsoft.com/office/drawing/2014/main" id="{699760C9-5358-4C20-9BB3-88ED5B7A198C}"/>
              </a:ext>
            </a:extLst>
          </p:cNvPr>
          <p:cNvSpPr/>
          <p:nvPr/>
        </p:nvSpPr>
        <p:spPr>
          <a:xfrm>
            <a:off x="2974182" y="10321752"/>
            <a:ext cx="7200800" cy="14491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probe = Unit("</a:t>
            </a:r>
            <a:r>
              <a:rPr lang="ko-KR" altLang="en-US" sz="4000" dirty="0" err="1"/>
              <a:t>프로브</a:t>
            </a:r>
            <a:r>
              <a:rPr lang="en-US" altLang="ko-KR" sz="4000" dirty="0"/>
              <a:t>", 20, 20, 5)</a:t>
            </a:r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/>
              <a:t>print(probe)</a:t>
            </a:r>
          </a:p>
        </p:txBody>
      </p:sp>
    </p:spTree>
    <p:extLst>
      <p:ext uri="{BB962C8B-B14F-4D97-AF65-F5344CB8AC3E}">
        <p14:creationId xmlns:p14="http://schemas.microsoft.com/office/powerpoint/2010/main" val="35573155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실습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14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510AF71-1B44-41BD-B3ED-53AB86002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8198" y="2033464"/>
            <a:ext cx="17194596" cy="114688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9788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실습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15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sp>
        <p:nvSpPr>
          <p:cNvPr id="7" name="Shape 133">
            <a:extLst>
              <a:ext uri="{FF2B5EF4-FFF2-40B4-BE49-F238E27FC236}">
                <a16:creationId xmlns:a16="http://schemas.microsoft.com/office/drawing/2014/main" id="{08C2952E-E9EF-4485-AB9C-EB9828702044}"/>
              </a:ext>
            </a:extLst>
          </p:cNvPr>
          <p:cNvSpPr/>
          <p:nvPr/>
        </p:nvSpPr>
        <p:spPr>
          <a:xfrm>
            <a:off x="2974182" y="3394248"/>
            <a:ext cx="20162240" cy="26417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2400" dirty="0"/>
              <a:t>이미지 출처</a:t>
            </a:r>
            <a:endParaRPr lang="en-US" altLang="ko-KR" sz="2400" dirty="0"/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sz="2400" dirty="0"/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2400" dirty="0">
                <a:hlinkClick r:id="rId4"/>
              </a:rPr>
              <a:t>https://starcraft.com/ko-kr/</a:t>
            </a:r>
            <a:endParaRPr lang="en-US" altLang="ko-KR" sz="2400" dirty="0"/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2400" dirty="0">
                <a:hlinkClick r:id="rId5"/>
              </a:rPr>
              <a:t>https://namu.wiki/</a:t>
            </a:r>
            <a:endParaRPr lang="en-US" altLang="ko-KR" sz="2400" dirty="0"/>
          </a:p>
          <a:p>
            <a:pPr defTabSz="457200"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0267921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5955134" y="5273560"/>
            <a:ext cx="12472144" cy="3168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ctr"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7200" b="1" dirty="0">
                <a:solidFill>
                  <a:schemeClr val="accent4"/>
                </a:solidFill>
              </a:rPr>
              <a:t>나는 무슨 일이 있어도 강의를 끝까지 </a:t>
            </a:r>
            <a:r>
              <a:rPr lang="ko-KR" altLang="en-US" sz="7200" b="1" dirty="0" err="1">
                <a:solidFill>
                  <a:schemeClr val="accent4"/>
                </a:solidFill>
              </a:rPr>
              <a:t>들을거야</a:t>
            </a:r>
            <a:r>
              <a:rPr lang="ko-KR" altLang="en-US" sz="7200" b="1" dirty="0">
                <a:solidFill>
                  <a:schemeClr val="accent4"/>
                </a:solidFill>
              </a:rPr>
              <a:t> </a:t>
            </a:r>
            <a:endParaRPr lang="en-US" altLang="ko-KR" sz="7200" b="1" dirty="0">
              <a:solidFill>
                <a:schemeClr val="accent4"/>
              </a:solidFill>
            </a:endParaRP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2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4096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클래스 챕터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398118" y="3833664"/>
            <a:ext cx="15337704" cy="568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클래스와 객체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여러가지 속성 </a:t>
            </a:r>
            <a:r>
              <a:rPr lang="en-US" altLang="ko-KR" dirty="0"/>
              <a:t>(</a:t>
            </a:r>
            <a:r>
              <a:rPr lang="ko-KR" altLang="en-US" dirty="0"/>
              <a:t>인스턴스 속성</a:t>
            </a:r>
            <a:r>
              <a:rPr lang="en-US" altLang="ko-KR" dirty="0"/>
              <a:t>, </a:t>
            </a:r>
            <a:r>
              <a:rPr lang="ko-KR" altLang="en-US" dirty="0"/>
              <a:t>클래스 속성</a:t>
            </a:r>
            <a:r>
              <a:rPr lang="en-US" altLang="ko-KR" dirty="0"/>
              <a:t>, </a:t>
            </a:r>
            <a:r>
              <a:rPr lang="ko-KR" altLang="en-US" dirty="0"/>
              <a:t>비공개 속성</a:t>
            </a:r>
            <a:r>
              <a:rPr lang="en-US" altLang="ko-KR" dirty="0"/>
              <a:t>)</a:t>
            </a: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여러가지 메서드 </a:t>
            </a:r>
            <a:r>
              <a:rPr lang="en-US" altLang="ko-KR" dirty="0"/>
              <a:t>(</a:t>
            </a:r>
            <a:r>
              <a:rPr lang="ko-KR" altLang="en-US" dirty="0"/>
              <a:t>인스턴스 메서드</a:t>
            </a:r>
            <a:r>
              <a:rPr lang="en-US" altLang="ko-KR" dirty="0"/>
              <a:t>, </a:t>
            </a:r>
            <a:r>
              <a:rPr lang="ko-KR" altLang="en-US" dirty="0"/>
              <a:t>클래스 메서드</a:t>
            </a:r>
            <a:r>
              <a:rPr lang="en-US" altLang="ko-KR" dirty="0"/>
              <a:t>, </a:t>
            </a:r>
            <a:r>
              <a:rPr lang="ko-KR" altLang="en-US" dirty="0"/>
              <a:t>정적 메서드</a:t>
            </a:r>
            <a:r>
              <a:rPr lang="en-US" altLang="ko-KR" dirty="0"/>
              <a:t>, </a:t>
            </a:r>
            <a:r>
              <a:rPr lang="ko-KR" altLang="en-US" dirty="0"/>
              <a:t>매직 메서드</a:t>
            </a:r>
            <a:r>
              <a:rPr lang="en-US" altLang="ko-KR" dirty="0"/>
              <a:t>)</a:t>
            </a: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상속 </a:t>
            </a:r>
            <a:r>
              <a:rPr lang="en-US" altLang="ko-KR" dirty="0"/>
              <a:t>(</a:t>
            </a:r>
            <a:r>
              <a:rPr lang="ko-KR" altLang="en-US" dirty="0"/>
              <a:t>오버 라이딩</a:t>
            </a:r>
            <a:r>
              <a:rPr lang="en-US" altLang="ko-KR" dirty="0"/>
              <a:t>, </a:t>
            </a:r>
            <a:r>
              <a:rPr lang="ko-KR" altLang="en-US" dirty="0"/>
              <a:t>추상클래스</a:t>
            </a:r>
            <a:r>
              <a:rPr lang="en-US" altLang="ko-KR" dirty="0"/>
              <a:t>)</a:t>
            </a: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3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4911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학습 순서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398118" y="3833664"/>
            <a:ext cx="12472144" cy="7106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절차 지향 </a:t>
            </a:r>
            <a:r>
              <a:rPr lang="en-US" altLang="ko-KR" dirty="0"/>
              <a:t>vs </a:t>
            </a:r>
            <a:r>
              <a:rPr lang="ko-KR" altLang="en-US" dirty="0"/>
              <a:t>객체 지향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클래스와 객체의 개념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클래스 만들기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객체 만들기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속성 추가하기</a:t>
            </a:r>
            <a:endParaRPr lang="en-US" altLang="ko-KR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메서드 추가하기</a:t>
            </a:r>
            <a:endParaRPr lang="en-US" altLang="ko-KR" dirty="0"/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4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3752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절차 지향 </a:t>
            </a:r>
            <a:r>
              <a:rPr lang="en-US" altLang="ko-KR" b="1" dirty="0"/>
              <a:t>vs </a:t>
            </a:r>
            <a:r>
              <a:rPr lang="ko-KR" altLang="en-US" b="1" dirty="0"/>
              <a:t>객체 지향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398118" y="3761656"/>
            <a:ext cx="17281920" cy="5650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절차 지향 프로그래밍</a:t>
            </a:r>
            <a:r>
              <a:rPr lang="en-US" altLang="ko-KR" dirty="0"/>
              <a:t>	</a:t>
            </a:r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     </a:t>
            </a:r>
            <a:r>
              <a:rPr lang="ko-KR" altLang="en-US" sz="4000" dirty="0"/>
              <a:t> 기능들을 어떤 </a:t>
            </a:r>
            <a:r>
              <a:rPr lang="ko-KR" altLang="en-US" sz="4000" dirty="0">
                <a:solidFill>
                  <a:schemeClr val="accent1"/>
                </a:solidFill>
              </a:rPr>
              <a:t>순서</a:t>
            </a:r>
            <a:r>
              <a:rPr lang="ko-KR" altLang="en-US" sz="4000" dirty="0"/>
              <a:t>로 처리할 것인가에 초점을 맞춘다</a:t>
            </a:r>
            <a:r>
              <a:rPr lang="en-US" altLang="ko-KR" sz="4000" dirty="0"/>
              <a:t>.</a:t>
            </a:r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sz="4000" dirty="0">
              <a:solidFill>
                <a:schemeClr val="accent1"/>
              </a:solidFill>
            </a:endParaRP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객체 지향 프로그래밍</a:t>
            </a:r>
            <a:endParaRPr lang="en-US" altLang="ko-KR" dirty="0"/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     </a:t>
            </a:r>
            <a:r>
              <a:rPr lang="ko-KR" altLang="en-US" sz="4000" dirty="0"/>
              <a:t>객체가 중심이 되고</a:t>
            </a:r>
            <a:r>
              <a:rPr lang="en-US" altLang="ko-KR" sz="4000" dirty="0"/>
              <a:t>, </a:t>
            </a:r>
            <a:r>
              <a:rPr lang="ko-KR" altLang="en-US" sz="4000" dirty="0"/>
              <a:t> 객체를 정의하고 객체간 </a:t>
            </a:r>
            <a:r>
              <a:rPr lang="ko-KR" altLang="en-US" sz="4000" dirty="0">
                <a:solidFill>
                  <a:schemeClr val="accent1"/>
                </a:solidFill>
              </a:rPr>
              <a:t>상호작용</a:t>
            </a:r>
            <a:r>
              <a:rPr lang="ko-KR" altLang="en-US" sz="4000" dirty="0"/>
              <a:t>에 초점을 맞춘다</a:t>
            </a:r>
            <a:r>
              <a:rPr lang="en-US" altLang="ko-KR" sz="4000" dirty="0"/>
              <a:t>.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5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98922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클래스와 객체의 개념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398118" y="3761656"/>
            <a:ext cx="12472144" cy="5766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클래스</a:t>
            </a:r>
            <a:r>
              <a:rPr lang="en-US" altLang="ko-KR" dirty="0"/>
              <a:t>	</a:t>
            </a:r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dirty="0"/>
              <a:t>     </a:t>
            </a:r>
            <a:r>
              <a:rPr lang="ko-KR" altLang="en-US" sz="4000" dirty="0"/>
              <a:t>객체를 만들기 위한 </a:t>
            </a:r>
            <a:r>
              <a:rPr lang="ko-KR" altLang="en-US" sz="4000" dirty="0">
                <a:solidFill>
                  <a:schemeClr val="accent1"/>
                </a:solidFill>
              </a:rPr>
              <a:t>설계도</a:t>
            </a:r>
            <a:endParaRPr lang="en-US" altLang="ko-KR" sz="4000" dirty="0">
              <a:solidFill>
                <a:schemeClr val="accent1"/>
              </a:solidFill>
            </a:endParaRPr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sz="4000" dirty="0">
              <a:solidFill>
                <a:schemeClr val="accent1"/>
              </a:solidFill>
            </a:endParaRP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객체</a:t>
            </a:r>
            <a:endParaRPr lang="en-US" altLang="ko-KR" dirty="0"/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dirty="0"/>
              <a:t>     </a:t>
            </a:r>
            <a:r>
              <a:rPr lang="ko-KR" altLang="en-US" sz="4000" dirty="0"/>
              <a:t>설계도로부터 만들어낸 </a:t>
            </a:r>
            <a:r>
              <a:rPr lang="ko-KR" altLang="en-US" sz="4000" dirty="0">
                <a:solidFill>
                  <a:schemeClr val="accent1"/>
                </a:solidFill>
              </a:rPr>
              <a:t>제품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6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7168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클래스와 객체의 개념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5955133" y="3912004"/>
            <a:ext cx="12472144" cy="8689943"/>
          </a:xfrm>
          <a:prstGeom prst="rect">
            <a:avLst/>
          </a:prstGeom>
          <a:ln w="5715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ctr"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6000" b="1" dirty="0">
                <a:solidFill>
                  <a:schemeClr val="accent1"/>
                </a:solidFill>
              </a:rPr>
              <a:t>클래스</a:t>
            </a:r>
            <a:endParaRPr lang="en-US" altLang="ko-KR" sz="6000" b="1" dirty="0">
              <a:solidFill>
                <a:schemeClr val="accent1"/>
              </a:solidFill>
            </a:endParaRP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dirty="0">
              <a:solidFill>
                <a:schemeClr val="accent1"/>
              </a:solidFill>
            </a:endParaRP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dirty="0">
              <a:solidFill>
                <a:schemeClr val="accent1"/>
              </a:solidFill>
            </a:endParaRP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dirty="0">
              <a:solidFill>
                <a:schemeClr val="accent1"/>
              </a:solidFill>
            </a:endParaRP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dirty="0">
              <a:solidFill>
                <a:schemeClr val="accent1"/>
              </a:solidFill>
            </a:endParaRP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dirty="0">
              <a:solidFill>
                <a:schemeClr val="accent1"/>
              </a:solidFill>
            </a:endParaRP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endParaRPr lang="en-US" altLang="ko-KR" dirty="0">
              <a:solidFill>
                <a:schemeClr val="accent1"/>
              </a:solidFill>
            </a:endParaRPr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7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sp>
        <p:nvSpPr>
          <p:cNvPr id="7" name="Shape 133">
            <a:extLst>
              <a:ext uri="{FF2B5EF4-FFF2-40B4-BE49-F238E27FC236}">
                <a16:creationId xmlns:a16="http://schemas.microsoft.com/office/drawing/2014/main" id="{52A84668-8D7A-4F56-8E22-61F6650D81E9}"/>
              </a:ext>
            </a:extLst>
          </p:cNvPr>
          <p:cNvSpPr/>
          <p:nvPr/>
        </p:nvSpPr>
        <p:spPr>
          <a:xfrm>
            <a:off x="6574582" y="6209928"/>
            <a:ext cx="3643122" cy="4952061"/>
          </a:xfrm>
          <a:prstGeom prst="rect">
            <a:avLst/>
          </a:prstGeom>
          <a:ln w="57150">
            <a:solidFill>
              <a:srgbClr val="FFC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80000" tIns="12700" rIns="12700" bIns="12700" anchor="t">
            <a:spAutoFit/>
          </a:bodyPr>
          <a:lstStyle/>
          <a:p>
            <a:pPr algn="ctr"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4000" b="1" dirty="0">
                <a:solidFill>
                  <a:schemeClr val="accent1"/>
                </a:solidFill>
              </a:rPr>
              <a:t>속성</a:t>
            </a:r>
            <a:endParaRPr lang="en-US" altLang="ko-KR" sz="4000" b="1" dirty="0">
              <a:solidFill>
                <a:schemeClr val="accent1"/>
              </a:solidFill>
            </a:endParaRP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600" dirty="0"/>
              <a:t>이름</a:t>
            </a:r>
            <a:endParaRPr lang="en-US" altLang="ko-KR" sz="3600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600" dirty="0"/>
              <a:t>체력</a:t>
            </a:r>
            <a:endParaRPr lang="en-US" altLang="ko-KR" sz="3600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600" dirty="0"/>
              <a:t>방어막</a:t>
            </a:r>
            <a:endParaRPr lang="en-US" altLang="ko-KR" sz="3600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600" dirty="0"/>
              <a:t>공격력</a:t>
            </a:r>
            <a:endParaRPr lang="en-US" altLang="ko-KR" sz="3600" dirty="0"/>
          </a:p>
        </p:txBody>
      </p:sp>
      <p:sp>
        <p:nvSpPr>
          <p:cNvPr id="8" name="Shape 133">
            <a:extLst>
              <a:ext uri="{FF2B5EF4-FFF2-40B4-BE49-F238E27FC236}">
                <a16:creationId xmlns:a16="http://schemas.microsoft.com/office/drawing/2014/main" id="{1C77DACA-5004-4ED7-9849-01F4241DEDB9}"/>
              </a:ext>
            </a:extLst>
          </p:cNvPr>
          <p:cNvSpPr/>
          <p:nvPr/>
        </p:nvSpPr>
        <p:spPr>
          <a:xfrm>
            <a:off x="11543134" y="6209928"/>
            <a:ext cx="6034572" cy="3933193"/>
          </a:xfrm>
          <a:prstGeom prst="rect">
            <a:avLst/>
          </a:prstGeom>
          <a:ln w="57150">
            <a:solidFill>
              <a:schemeClr val="accent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80000" tIns="12700" rIns="12700" bIns="12700" anchor="t">
            <a:spAutoFit/>
          </a:bodyPr>
          <a:lstStyle/>
          <a:p>
            <a:pPr algn="ctr"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4000" b="1" dirty="0">
                <a:solidFill>
                  <a:schemeClr val="accent1"/>
                </a:solidFill>
              </a:rPr>
              <a:t>메서드</a:t>
            </a:r>
            <a:endParaRPr lang="en-US" altLang="ko-KR" sz="4000" b="1" dirty="0">
              <a:solidFill>
                <a:schemeClr val="accent1"/>
              </a:solidFill>
            </a:endParaRPr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600" dirty="0"/>
              <a:t>위치로 이동하기</a:t>
            </a:r>
            <a:endParaRPr lang="en-US" altLang="ko-KR" sz="3600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600" dirty="0"/>
              <a:t>공격하기</a:t>
            </a:r>
            <a:endParaRPr lang="en-US" altLang="ko-KR" sz="3600" dirty="0"/>
          </a:p>
          <a:p>
            <a:pPr marL="685800" indent="-685800" defTabSz="457200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§"/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ko-KR" altLang="en-US" sz="3600" dirty="0"/>
              <a:t>정보 표시하기</a:t>
            </a:r>
            <a:endParaRPr lang="en-US" altLang="ko-KR" sz="3600" dirty="0"/>
          </a:p>
        </p:txBody>
      </p:sp>
    </p:spTree>
    <p:extLst>
      <p:ext uri="{BB962C8B-B14F-4D97-AF65-F5344CB8AC3E}">
        <p14:creationId xmlns:p14="http://schemas.microsoft.com/office/powerpoint/2010/main" val="179123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클래스 만들기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  <a:endParaRPr dirty="0"/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8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2B5FC4C-4DFE-4F66-A291-49F8CFF54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994" y="3172354"/>
            <a:ext cx="16547234" cy="101836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88484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">
            <a:extLst>
              <a:ext uri="{FF2B5EF4-FFF2-40B4-BE49-F238E27FC236}">
                <a16:creationId xmlns:a16="http://schemas.microsoft.com/office/drawing/2014/main" id="{124D95E6-24DC-4F4A-AA67-58EE05ADA79E}"/>
              </a:ext>
            </a:extLst>
          </p:cNvPr>
          <p:cNvSpPr/>
          <p:nvPr/>
        </p:nvSpPr>
        <p:spPr>
          <a:xfrm>
            <a:off x="1524000" y="1460302"/>
            <a:ext cx="4445000" cy="48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" tIns="12700" rIns="12700" bIns="12700" anchor="t">
            <a:spAutoFit/>
          </a:bodyPr>
          <a:lstStyle/>
          <a:p>
            <a:pPr algn="l">
              <a:spcBef>
                <a:spcPts val="1000"/>
              </a:spcBef>
              <a:defRPr sz="3000" spc="-59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b="1" dirty="0"/>
              <a:t>클래스 만들기</a:t>
            </a:r>
            <a:endParaRPr b="1" dirty="0"/>
          </a:p>
        </p:txBody>
      </p:sp>
      <p:sp>
        <p:nvSpPr>
          <p:cNvPr id="44" name="Shape 222">
            <a:extLst>
              <a:ext uri="{FF2B5EF4-FFF2-40B4-BE49-F238E27FC236}">
                <a16:creationId xmlns:a16="http://schemas.microsoft.com/office/drawing/2014/main" id="{55FA58F7-04A7-C74F-A96D-597BB62842FD}"/>
              </a:ext>
            </a:extLst>
          </p:cNvPr>
          <p:cNvSpPr/>
          <p:nvPr/>
        </p:nvSpPr>
        <p:spPr>
          <a:xfrm>
            <a:off x="20828000" y="1408036"/>
            <a:ext cx="2540000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180000" lvl="1">
              <a:lnSpc>
                <a:spcPct val="90000"/>
              </a:lnSpc>
              <a:defRPr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en-US" altLang="ko-KR" sz="5000" b="1" dirty="0">
                <a:latin typeface="SpoqaHanSans-Bold" panose="020B0500000000000000" pitchFamily="34" charset="-128"/>
                <a:ea typeface="SpoqaHanSans-Bold" panose="020B0500000000000000" pitchFamily="34" charset="-128"/>
              </a:rPr>
              <a:t>01</a:t>
            </a:r>
            <a:r>
              <a:rPr sz="3200" b="1" dirty="0">
                <a:solidFill>
                  <a:srgbClr val="000000"/>
                </a:solidFill>
                <a:latin typeface="SpoqaHanSans-Bold" panose="020B0500000000000000" pitchFamily="34" charset="-128"/>
                <a:ea typeface="SpoqaHanSans-Bold" panose="020B0500000000000000" pitchFamily="34" charset="-128"/>
              </a:rPr>
              <a:t>.</a:t>
            </a:r>
          </a:p>
        </p:txBody>
      </p:sp>
      <p:sp>
        <p:nvSpPr>
          <p:cNvPr id="45" name="Shape 223">
            <a:extLst>
              <a:ext uri="{FF2B5EF4-FFF2-40B4-BE49-F238E27FC236}">
                <a16:creationId xmlns:a16="http://schemas.microsoft.com/office/drawing/2014/main" id="{FE616C25-E73E-F341-9D51-344FC6D033B9}"/>
              </a:ext>
            </a:extLst>
          </p:cNvPr>
          <p:cNvSpPr/>
          <p:nvPr/>
        </p:nvSpPr>
        <p:spPr>
          <a:xfrm>
            <a:off x="20828000" y="2200124"/>
            <a:ext cx="2540000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 marL="180000" lvl="1" algn="l">
              <a:spcAft>
                <a:spcPts val="500"/>
              </a:spcAft>
              <a:defRPr sz="2000" spc="-19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rPr lang="ko-KR" altLang="en-US" dirty="0"/>
              <a:t>클래스와 객체</a:t>
            </a:r>
            <a:endParaRPr dirty="0"/>
          </a:p>
        </p:txBody>
      </p:sp>
      <p:sp>
        <p:nvSpPr>
          <p:cNvPr id="18" name="Shape 133">
            <a:extLst>
              <a:ext uri="{FF2B5EF4-FFF2-40B4-BE49-F238E27FC236}">
                <a16:creationId xmlns:a16="http://schemas.microsoft.com/office/drawing/2014/main" id="{188067C6-55AA-074B-AF8B-D6E8FBB34B38}"/>
              </a:ext>
            </a:extLst>
          </p:cNvPr>
          <p:cNvSpPr/>
          <p:nvPr/>
        </p:nvSpPr>
        <p:spPr>
          <a:xfrm>
            <a:off x="2398118" y="4656334"/>
            <a:ext cx="6120680" cy="1969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class </a:t>
            </a:r>
            <a:r>
              <a:rPr lang="ko-KR" altLang="en-US" sz="4000" dirty="0"/>
              <a:t>클래스이름</a:t>
            </a:r>
            <a:r>
              <a:rPr lang="en-US" altLang="ko-KR" sz="4000" dirty="0">
                <a:solidFill>
                  <a:schemeClr val="accent1"/>
                </a:solidFill>
              </a:rPr>
              <a:t>:</a:t>
            </a:r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		pass</a:t>
            </a:r>
            <a:endParaRPr lang="en-US" altLang="ko-KR" sz="4000" dirty="0"/>
          </a:p>
        </p:txBody>
      </p:sp>
      <p:sp>
        <p:nvSpPr>
          <p:cNvPr id="16" name="슬라이드 번호 개체 틀 4">
            <a:extLst>
              <a:ext uri="{FF2B5EF4-FFF2-40B4-BE49-F238E27FC236}">
                <a16:creationId xmlns:a16="http://schemas.microsoft.com/office/drawing/2014/main" id="{42A8CB26-A4D2-3545-9C06-AD8DE99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184" y="12996000"/>
            <a:ext cx="5486043" cy="720000"/>
          </a:xfrm>
        </p:spPr>
        <p:txBody>
          <a:bodyPr/>
          <a:lstStyle/>
          <a:p>
            <a:pPr algn="ctr"/>
            <a:fld id="{95E7D0AE-CE45-9045-B968-3AEE8CF2C4BF}" type="slidenum">
              <a:rPr kumimoji="1" lang="ko-Kore-KR" altLang="en-US" sz="1500" smtClean="0">
                <a:latin typeface="SpoqaHanSans-Light" panose="020B0300000000000000" pitchFamily="34" charset="-128"/>
                <a:ea typeface="SpoqaHanSans-Light" panose="020B0300000000000000" pitchFamily="34" charset="-128"/>
              </a:rPr>
              <a:pPr algn="ctr"/>
              <a:t>9</a:t>
            </a:fld>
            <a:endParaRPr kumimoji="1" lang="ko-Kore-KR" altLang="en-US" sz="1500" dirty="0">
              <a:latin typeface="SpoqaHanSans-Light" panose="020B0300000000000000" pitchFamily="34" charset="-128"/>
              <a:ea typeface="SpoqaHanSans-Light" panose="020B0300000000000000" pitchFamily="34" charset="-128"/>
            </a:endParaRPr>
          </a:p>
        </p:txBody>
      </p:sp>
      <p:sp>
        <p:nvSpPr>
          <p:cNvPr id="7" name="Shape 133">
            <a:extLst>
              <a:ext uri="{FF2B5EF4-FFF2-40B4-BE49-F238E27FC236}">
                <a16:creationId xmlns:a16="http://schemas.microsoft.com/office/drawing/2014/main" id="{A9D3A5ED-4209-42C8-A532-3EEBB4A684BE}"/>
              </a:ext>
            </a:extLst>
          </p:cNvPr>
          <p:cNvSpPr/>
          <p:nvPr/>
        </p:nvSpPr>
        <p:spPr>
          <a:xfrm>
            <a:off x="9958958" y="4714158"/>
            <a:ext cx="8496944" cy="1969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2700" tIns="12700" rIns="12700" bIns="12700" anchor="t">
            <a:spAutoFit/>
          </a:bodyPr>
          <a:lstStyle/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class </a:t>
            </a:r>
            <a:r>
              <a:rPr lang="en-US" altLang="ko-KR" sz="4000" dirty="0">
                <a:solidFill>
                  <a:srgbClr val="53585F"/>
                </a:solidFill>
              </a:rPr>
              <a:t>Unit</a:t>
            </a:r>
            <a:r>
              <a:rPr lang="en-US" altLang="ko-KR" sz="4000" dirty="0">
                <a:solidFill>
                  <a:schemeClr val="accent1"/>
                </a:solidFill>
              </a:rPr>
              <a:t>:</a:t>
            </a:r>
          </a:p>
          <a:p>
            <a:pPr defTabSz="457200">
              <a:lnSpc>
                <a:spcPct val="150000"/>
              </a:lnSpc>
              <a:spcAft>
                <a:spcPts val="1500"/>
              </a:spcAft>
              <a:defRPr sz="4500" spc="-45">
                <a:solidFill>
                  <a:srgbClr val="53585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 lang="en-US" altLang="ko-KR" sz="4000" dirty="0">
                <a:solidFill>
                  <a:schemeClr val="accent1"/>
                </a:solidFill>
              </a:rPr>
              <a:t>		pass</a:t>
            </a:r>
            <a:endParaRPr lang="en-US" altLang="ko-KR" sz="4000" dirty="0"/>
          </a:p>
        </p:txBody>
      </p:sp>
    </p:spTree>
    <p:extLst>
      <p:ext uri="{BB962C8B-B14F-4D97-AF65-F5344CB8AC3E}">
        <p14:creationId xmlns:p14="http://schemas.microsoft.com/office/powerpoint/2010/main" val="29851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테마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테마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 테마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 테마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 테마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 테마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4146</TotalTime>
  <Words>569</Words>
  <Application>Microsoft Office PowerPoint</Application>
  <PresentationFormat>사용자 지정</PresentationFormat>
  <Paragraphs>138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SpoqaHanSans-Bold</vt:lpstr>
      <vt:lpstr>SpoqaHanSans-Light</vt:lpstr>
      <vt:lpstr>SpoqaHanSans-Regular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jh_lee@fastcampus.co.kr</dc:creator>
  <cp:lastModifiedBy>kwon kijun</cp:lastModifiedBy>
  <cp:revision>112</cp:revision>
  <dcterms:created xsi:type="dcterms:W3CDTF">2021-04-05T07:22:06Z</dcterms:created>
  <dcterms:modified xsi:type="dcterms:W3CDTF">2021-07-31T09:36:15Z</dcterms:modified>
</cp:coreProperties>
</file>

<file path=docProps/thumbnail.jpeg>
</file>